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sldIdLst>
    <p:sldId id="317" r:id="rId2"/>
    <p:sldId id="256" r:id="rId3"/>
    <p:sldId id="293" r:id="rId4"/>
    <p:sldId id="335" r:id="rId5"/>
    <p:sldId id="336" r:id="rId6"/>
    <p:sldId id="352" r:id="rId7"/>
    <p:sldId id="350" r:id="rId8"/>
    <p:sldId id="351" r:id="rId9"/>
    <p:sldId id="361" r:id="rId10"/>
    <p:sldId id="357" r:id="rId11"/>
    <p:sldId id="354" r:id="rId12"/>
    <p:sldId id="360" r:id="rId13"/>
    <p:sldId id="362" r:id="rId14"/>
    <p:sldId id="359" r:id="rId15"/>
    <p:sldId id="356" r:id="rId16"/>
    <p:sldId id="364" r:id="rId17"/>
    <p:sldId id="333" r:id="rId18"/>
    <p:sldId id="334" r:id="rId19"/>
    <p:sldId id="337" r:id="rId20"/>
    <p:sldId id="372" r:id="rId21"/>
    <p:sldId id="381" r:id="rId22"/>
    <p:sldId id="366" r:id="rId23"/>
    <p:sldId id="342" r:id="rId24"/>
    <p:sldId id="370" r:id="rId25"/>
    <p:sldId id="371" r:id="rId26"/>
    <p:sldId id="382" r:id="rId27"/>
    <p:sldId id="383" r:id="rId28"/>
    <p:sldId id="373" r:id="rId29"/>
    <p:sldId id="374" r:id="rId30"/>
    <p:sldId id="375" r:id="rId31"/>
    <p:sldId id="376" r:id="rId32"/>
    <p:sldId id="379" r:id="rId33"/>
    <p:sldId id="384" r:id="rId34"/>
    <p:sldId id="367" r:id="rId35"/>
    <p:sldId id="369" r:id="rId36"/>
    <p:sldId id="368" r:id="rId37"/>
    <p:sldId id="338" r:id="rId38"/>
    <p:sldId id="349" r:id="rId39"/>
    <p:sldId id="385" r:id="rId40"/>
    <p:sldId id="274" r:id="rId41"/>
    <p:sldId id="365" r:id="rId42"/>
    <p:sldId id="277" r:id="rId43"/>
    <p:sldId id="287" r:id="rId44"/>
    <p:sldId id="294" r:id="rId45"/>
    <p:sldId id="313" r:id="rId46"/>
    <p:sldId id="281" r:id="rId47"/>
    <p:sldId id="295" r:id="rId48"/>
    <p:sldId id="316" r:id="rId49"/>
    <p:sldId id="296" r:id="rId50"/>
    <p:sldId id="311" r:id="rId51"/>
    <p:sldId id="312" r:id="rId52"/>
    <p:sldId id="292" r:id="rId53"/>
    <p:sldId id="298" r:id="rId54"/>
    <p:sldId id="299" r:id="rId55"/>
    <p:sldId id="300" r:id="rId56"/>
    <p:sldId id="318" r:id="rId57"/>
  </p:sldIdLst>
  <p:sldSz cx="9144000" cy="6858000" type="screen4x3"/>
  <p:notesSz cx="6858000" cy="9144000"/>
  <p:custDataLst>
    <p:tags r:id="rId5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92" autoAdjust="0"/>
    <p:restoredTop sz="94660"/>
  </p:normalViewPr>
  <p:slideViewPr>
    <p:cSldViewPr>
      <p:cViewPr varScale="1">
        <p:scale>
          <a:sx n="99" d="100"/>
          <a:sy n="99" d="100"/>
        </p:scale>
        <p:origin x="-9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2401B6-2788-4A54-9E47-FDCFD51E75AC}" type="datetimeFigureOut">
              <a:rPr lang="en-US" smtClean="0"/>
              <a:pPr/>
              <a:t>5/11/2012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91A8C1-D431-4418-8B83-52F56276FEA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0067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Sophie video: http://youtu.be/R4vkVHijdQk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91A8C1-D431-4418-8B83-52F56276FEA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02163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CD3657-ED17-4A05-B0F4-4D503210850B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261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D1D6B-7EA9-4D98-99DC-4EA6003C2194}" type="slidenum">
              <a:rPr lang="en-US" smtClean="0"/>
              <a:pPr/>
              <a:t>53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199F30-9DEB-4E23-A258-986F4E2B690D}" type="slidenum">
              <a:rPr lang="en-US"/>
              <a:pPr/>
              <a:t>54</a:t>
            </a:fld>
            <a:endParaRPr lang="en-US" dirty="0"/>
          </a:p>
        </p:txBody>
      </p:sp>
      <p:sp>
        <p:nvSpPr>
          <p:cNvPr id="552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67C54-990F-40A5-B1EE-45556BCFCCAD}" type="datetimeFigureOut">
              <a:rPr lang="en-US" smtClean="0"/>
              <a:pPr/>
              <a:t>5/11/2012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F675-79D9-408A-B84E-E8861B761A1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67C54-990F-40A5-B1EE-45556BCFCCAD}" type="datetimeFigureOut">
              <a:rPr lang="en-US" smtClean="0"/>
              <a:pPr/>
              <a:t>5/11/2012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F675-79D9-408A-B84E-E8861B761A1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67C54-990F-40A5-B1EE-45556BCFCCAD}" type="datetimeFigureOut">
              <a:rPr lang="en-US" smtClean="0"/>
              <a:pPr/>
              <a:t>5/11/2012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F675-79D9-408A-B84E-E8861B761A1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67C54-990F-40A5-B1EE-45556BCFCCAD}" type="datetimeFigureOut">
              <a:rPr lang="en-US" smtClean="0"/>
              <a:pPr/>
              <a:t>5/11/2012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F675-79D9-408A-B84E-E8861B761A1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D0810-CDB4-4407-86FD-47DD41EBB8B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URL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24000"/>
            <a:ext cx="4040188" cy="4602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2C5F-12F2-4C66-B210-D602E62F08B2}" type="datetimeFigureOut">
              <a:rPr lang="en-US" smtClean="0"/>
              <a:pPr/>
              <a:t>5/11/2012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65B87-6601-45D4-BC69-5430872216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8CE202-A133-4055-A393-3C57C73FA1A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67C54-990F-40A5-B1EE-45556BCFCCAD}" type="datetimeFigureOut">
              <a:rPr lang="en-US" smtClean="0"/>
              <a:pPr/>
              <a:t>5/11/2012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F675-79D9-408A-B84E-E8861B761A1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67C54-990F-40A5-B1EE-45556BCFCCAD}" type="datetimeFigureOut">
              <a:rPr lang="en-US" smtClean="0"/>
              <a:pPr/>
              <a:t>5/11/2012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F675-79D9-408A-B84E-E8861B761A1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67C54-990F-40A5-B1EE-45556BCFCCAD}" type="datetimeFigureOut">
              <a:rPr lang="en-US" smtClean="0"/>
              <a:pPr/>
              <a:t>5/11/2012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F675-79D9-408A-B84E-E8861B761A1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67C54-990F-40A5-B1EE-45556BCFCCAD}" type="datetimeFigureOut">
              <a:rPr lang="en-US" smtClean="0"/>
              <a:pPr/>
              <a:t>5/11/2012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F675-79D9-408A-B84E-E8861B761A1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67C54-990F-40A5-B1EE-45556BCFCCAD}" type="datetimeFigureOut">
              <a:rPr lang="en-US" smtClean="0"/>
              <a:pPr/>
              <a:t>5/11/2012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F675-79D9-408A-B84E-E8861B761A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524000"/>
            <a:ext cx="822960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57200" y="3810000"/>
            <a:ext cx="82296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67C54-990F-40A5-B1EE-45556BCFCCAD}" type="datetimeFigureOut">
              <a:rPr lang="en-US" smtClean="0"/>
              <a:pPr/>
              <a:t>5/11/2012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F675-79D9-408A-B84E-E8861B761A1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67C54-990F-40A5-B1EE-45556BCFCCAD}" type="datetimeFigureOut">
              <a:rPr lang="en-US" smtClean="0"/>
              <a:pPr/>
              <a:t>5/11/2012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F675-79D9-408A-B84E-E8861B761A1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67C54-990F-40A5-B1EE-45556BCFCCAD}" type="datetimeFigureOut">
              <a:rPr lang="en-US" smtClean="0"/>
              <a:pPr/>
              <a:t>5/11/2012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F675-79D9-408A-B84E-E8861B761A1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67C54-990F-40A5-B1EE-45556BCFCCAD}" type="datetimeFigureOut">
              <a:rPr lang="en-US" smtClean="0"/>
              <a:pPr/>
              <a:t>5/11/2012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9F675-79D9-408A-B84E-E8861B761A1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  <p:sldLayoutId id="2147483662" r:id="rId14"/>
    <p:sldLayoutId id="2147483663" r:id="rId1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FF0000"/>
          </a:solidFill>
          <a:latin typeface="Myriad Pro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1"/>
          </a:solidFill>
          <a:latin typeface="Myriad Pro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1"/>
          </a:solidFill>
          <a:latin typeface="Myriad Pro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1"/>
          </a:solidFill>
          <a:latin typeface="Myriad Pro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Myriad Pro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latin typeface="Myriad Pro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Relationship Id="rId4" Type="http://schemas.openxmlformats.org/officeDocument/2006/relationships/hyperlink" Target="http://netsquirrel.com/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Xe0gIFxYhrk" TargetMode="External"/><Relationship Id="rId2" Type="http://schemas.openxmlformats.org/officeDocument/2006/relationships/hyperlink" Target="http://youtu.be/WTGUjRJiqik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youtu.be/Fy5LGfZgv04" TargetMode="External"/><Relationship Id="rId4" Type="http://schemas.openxmlformats.org/officeDocument/2006/relationships/hyperlink" Target="http://youtu.be/nnsSUqgkDwU" TargetMode="Externa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3.xml"/><Relationship Id="rId5" Type="http://schemas.openxmlformats.org/officeDocument/2006/relationships/image" Target="../media/image39.png"/><Relationship Id="rId4" Type="http://schemas.openxmlformats.org/officeDocument/2006/relationships/hyperlink" Target="http://netsquirrel.com/" TargetMode="Externa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reative_common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8975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6096000" y="1012825"/>
            <a:ext cx="2895600" cy="4832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This work is licensed by Patrick Crispen to the public under the Creative Commons Attribution-NonCommercial-Share Alike 3.0 </a:t>
            </a:r>
            <a:r>
              <a:rPr lang="en-US" sz="2800" dirty="0" smtClean="0"/>
              <a:t>license.  All other rights reserved.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Dashboard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Still concerned?</a:t>
            </a:r>
          </a:p>
          <a:p>
            <a:r>
              <a:rPr lang="en-US" dirty="0" smtClean="0"/>
              <a:t>Google Dashboard shows you what Google knows about you.</a:t>
            </a:r>
          </a:p>
          <a:p>
            <a:r>
              <a:rPr lang="en-US" dirty="0"/>
              <a:t>When you go to your Dashboard you’ll find a single page where you can see the various </a:t>
            </a:r>
            <a:r>
              <a:rPr lang="en-US" dirty="0" smtClean="0"/>
              <a:t>Google products </a:t>
            </a:r>
            <a:r>
              <a:rPr lang="en-US" dirty="0"/>
              <a:t>you use with your account and what’s stored in them, along with easy access to the product-specific </a:t>
            </a:r>
            <a:r>
              <a:rPr lang="en-US" dirty="0" smtClean="0"/>
              <a:t>controls.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google.com/dashboard</a:t>
            </a:r>
            <a:endParaRPr lang="en-US" dirty="0"/>
          </a:p>
        </p:txBody>
      </p:sp>
      <p:pic>
        <p:nvPicPr>
          <p:cNvPr id="6" name="Content Placeholder 5" descr="Screen Shot 2012-03-08 at 8.21.52 PM.png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17686" b="-176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3071089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Google Ads Preferences Manager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Google Ads </a:t>
            </a:r>
            <a:r>
              <a:rPr lang="en-US" dirty="0"/>
              <a:t>Preferences Manager </a:t>
            </a:r>
            <a:r>
              <a:rPr lang="en-US" dirty="0" smtClean="0"/>
              <a:t>lets you </a:t>
            </a:r>
            <a:r>
              <a:rPr lang="en-US" dirty="0"/>
              <a:t>to view and edit the information that Google uses to show you </a:t>
            </a:r>
            <a:r>
              <a:rPr lang="en-US" i="1" dirty="0"/>
              <a:t>interest-based </a:t>
            </a:r>
            <a:r>
              <a:rPr lang="en-US" dirty="0"/>
              <a:t>ads on websites in Google’s ad network</a:t>
            </a:r>
            <a:r>
              <a:rPr lang="en-US" dirty="0" smtClean="0"/>
              <a:t>.</a:t>
            </a:r>
          </a:p>
          <a:p>
            <a:r>
              <a:rPr lang="en-US" dirty="0"/>
              <a:t>Your interests are associated with an advertising cookie that’s stored in your </a:t>
            </a:r>
            <a:r>
              <a:rPr lang="en-US" dirty="0" smtClean="0"/>
              <a:t>browser.</a:t>
            </a:r>
          </a:p>
          <a:p>
            <a:r>
              <a:rPr lang="en-US" dirty="0" smtClean="0"/>
              <a:t>Using </a:t>
            </a:r>
            <a:r>
              <a:rPr lang="en-US" dirty="0"/>
              <a:t>Ads Preferences Manager you can edit the categories associated with this </a:t>
            </a:r>
            <a:r>
              <a:rPr lang="en-US" dirty="0" smtClean="0"/>
              <a:t>cookie.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1535113"/>
            <a:ext cx="4114800" cy="63976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google.com</a:t>
            </a:r>
            <a:r>
              <a:rPr lang="en-US" dirty="0"/>
              <a:t>/ads/preferences</a:t>
            </a:r>
            <a:r>
              <a:rPr lang="en-US" dirty="0" smtClean="0"/>
              <a:t>/</a:t>
            </a:r>
            <a:endParaRPr lang="en-US" dirty="0"/>
          </a:p>
        </p:txBody>
      </p:sp>
      <p:pic>
        <p:nvPicPr>
          <p:cNvPr id="7" name="Content Placeholder 6" descr="Screen Shot 2012-03-08 at 8.07.56 PM.png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13265" b="-132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1773508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Managing Search Personalization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To disable history-based search customizations while you’re signed </a:t>
            </a:r>
            <a:r>
              <a:rPr lang="en-US" dirty="0" smtClean="0"/>
              <a:t>in, </a:t>
            </a:r>
            <a:r>
              <a:rPr lang="en-US" dirty="0"/>
              <a:t>you need to remove Web History from your Google </a:t>
            </a:r>
            <a:r>
              <a:rPr lang="en-US" dirty="0" smtClean="0"/>
              <a:t>Account.</a:t>
            </a:r>
          </a:p>
          <a:p>
            <a:r>
              <a:rPr lang="en-US" dirty="0"/>
              <a:t>Go to google.com/</a:t>
            </a:r>
            <a:r>
              <a:rPr lang="en-US" dirty="0" smtClean="0"/>
              <a:t>history</a:t>
            </a:r>
            <a:endParaRPr lang="en-US" dirty="0"/>
          </a:p>
          <a:p>
            <a:r>
              <a:rPr lang="en-US" dirty="0"/>
              <a:t>Click Remove all web history</a:t>
            </a:r>
            <a:r>
              <a:rPr lang="en-US" dirty="0" smtClean="0"/>
              <a:t>.</a:t>
            </a:r>
          </a:p>
          <a:p>
            <a:r>
              <a:rPr lang="en-US" dirty="0" smtClean="0"/>
              <a:t>You can also choose to remove certain entries or pause your web history.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google.com/history</a:t>
            </a:r>
          </a:p>
        </p:txBody>
      </p:sp>
      <p:pic>
        <p:nvPicPr>
          <p:cNvPr id="6" name="Content Placeholder 5" descr="Screen Shot 2012-03-08 at 8.31.26 PM.png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19072" b="-190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2063671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Managing Search Personalization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1524000"/>
            <a:ext cx="4114800" cy="46021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If you are not logged in, Google </a:t>
            </a:r>
            <a:r>
              <a:rPr lang="en-US" dirty="0"/>
              <a:t>customizes your  </a:t>
            </a:r>
            <a:r>
              <a:rPr lang="en-US" dirty="0" smtClean="0"/>
              <a:t>search </a:t>
            </a:r>
            <a:r>
              <a:rPr lang="en-US" dirty="0"/>
              <a:t>experience based on past search history that’s linked to a cookie on your </a:t>
            </a:r>
            <a:r>
              <a:rPr lang="en-US" dirty="0" smtClean="0"/>
              <a:t>browser.</a:t>
            </a:r>
          </a:p>
          <a:p>
            <a:r>
              <a:rPr lang="en-US" dirty="0" smtClean="0"/>
              <a:t>To disable that, logout of Google.</a:t>
            </a:r>
          </a:p>
          <a:p>
            <a:r>
              <a:rPr lang="en-US" dirty="0" smtClean="0"/>
              <a:t>Then go to google.com/history/optout</a:t>
            </a:r>
            <a:endParaRPr lang="en-US" dirty="0"/>
          </a:p>
          <a:p>
            <a:r>
              <a:rPr lang="en-US" dirty="0" smtClean="0"/>
              <a:t>Click Disable </a:t>
            </a:r>
            <a:r>
              <a:rPr lang="en-US" dirty="0"/>
              <a:t>customizations based on search </a:t>
            </a:r>
            <a:r>
              <a:rPr lang="en-US" dirty="0" smtClean="0"/>
              <a:t>activity.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google.com/history/optout</a:t>
            </a:r>
            <a:endParaRPr lang="en-US" dirty="0"/>
          </a:p>
        </p:txBody>
      </p:sp>
      <p:pic>
        <p:nvPicPr>
          <p:cNvPr id="6" name="Content Placeholder 5" descr="Screen Shot 2012-03-08 at 8.38.43 PM.png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23033" b="-230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1927644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Takeout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Google also offers a free service that lets you download all of your content from Google, including</a:t>
            </a:r>
          </a:p>
          <a:p>
            <a:pPr lvl="1"/>
            <a:r>
              <a:rPr lang="en-US" dirty="0" smtClean="0"/>
              <a:t>Google Plus +1’s and Circles</a:t>
            </a:r>
          </a:p>
          <a:p>
            <a:pPr lvl="1"/>
            <a:r>
              <a:rPr lang="en-US" dirty="0" smtClean="0"/>
              <a:t>Contacts</a:t>
            </a:r>
          </a:p>
          <a:p>
            <a:pPr lvl="1"/>
            <a:r>
              <a:rPr lang="en-US" dirty="0" smtClean="0"/>
              <a:t>Google Docs</a:t>
            </a:r>
          </a:p>
          <a:p>
            <a:pPr lvl="1"/>
            <a:r>
              <a:rPr lang="en-US" dirty="0" smtClean="0"/>
              <a:t>Picasa Web Albums (?)</a:t>
            </a:r>
          </a:p>
          <a:p>
            <a:pPr lvl="1"/>
            <a:r>
              <a:rPr lang="en-US" dirty="0" smtClean="0"/>
              <a:t>Your Google Profile</a:t>
            </a:r>
          </a:p>
          <a:p>
            <a:r>
              <a:rPr lang="en-US" dirty="0" smtClean="0"/>
              <a:t>All of your data is converted into portable and open formats.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google.com</a:t>
            </a:r>
            <a:r>
              <a:rPr lang="en-US" dirty="0"/>
              <a:t>/takeout</a:t>
            </a:r>
            <a:r>
              <a:rPr lang="en-US" dirty="0" smtClean="0"/>
              <a:t>/</a:t>
            </a:r>
            <a:endParaRPr lang="en-US" dirty="0"/>
          </a:p>
        </p:txBody>
      </p:sp>
      <p:pic>
        <p:nvPicPr>
          <p:cNvPr id="6" name="Content Placeholder 5" descr="Screen Shot 2012-03-08 at 2.34.11 PM.png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-3127" r="-31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1673192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More Info: Good to Know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For in-depth information about Google’s privacy settings, policies, and practices written in plain English, check out Google’s Good to Know Site.</a:t>
            </a:r>
          </a:p>
          <a:p>
            <a:r>
              <a:rPr lang="en-US" dirty="0" smtClean="0"/>
              <a:t>Google’s </a:t>
            </a:r>
            <a:r>
              <a:rPr lang="en-US" dirty="0"/>
              <a:t>Good to Know campaign </a:t>
            </a:r>
            <a:r>
              <a:rPr lang="en-US" dirty="0" smtClean="0"/>
              <a:t>also aims </a:t>
            </a:r>
            <a:r>
              <a:rPr lang="en-US" dirty="0"/>
              <a:t>to help people stay safe on the Internet and manage the information they share </a:t>
            </a:r>
            <a:r>
              <a:rPr lang="en-US" dirty="0" smtClean="0"/>
              <a:t>online.</a:t>
            </a:r>
          </a:p>
          <a:p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www.google.com</a:t>
            </a:r>
            <a:r>
              <a:rPr lang="en-US" dirty="0"/>
              <a:t>/goodtoknow/</a:t>
            </a:r>
          </a:p>
        </p:txBody>
      </p:sp>
      <p:pic>
        <p:nvPicPr>
          <p:cNvPr id="7" name="Content Placeholder 6" descr="Screen Shot 2012-03-08 at 8.11.29 PM.png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12908" b="-129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1017192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google</a:t>
            </a:r>
            <a:r>
              <a:rPr lang="en-US" dirty="0"/>
              <a:t> </a:t>
            </a:r>
            <a:r>
              <a:rPr lang="en-US" dirty="0" smtClean="0"/>
              <a:t>SITES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4384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Play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Android Marketplace, Google eBookstore, Google Music have been combined into a new platform-agnostic site named “Google Play.”</a:t>
            </a:r>
          </a:p>
          <a:p>
            <a:r>
              <a:rPr lang="en-US" dirty="0" smtClean="0"/>
              <a:t>Media and app purchases are stored on the cloud and can be accessed from any browser or Android device.</a:t>
            </a:r>
          </a:p>
          <a:p>
            <a:r>
              <a:rPr lang="en-US" dirty="0" smtClean="0"/>
              <a:t>It’s Google’s answer to iTunes and iCloud</a:t>
            </a:r>
            <a:r>
              <a:rPr lang="en-US" dirty="0"/>
              <a:t> </a:t>
            </a:r>
            <a:r>
              <a:rPr lang="en-US" dirty="0" smtClean="0"/>
              <a:t>… only without any software to install.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play.google.com</a:t>
            </a:r>
            <a:r>
              <a:rPr lang="en-US" dirty="0"/>
              <a:t>/store</a:t>
            </a:r>
          </a:p>
        </p:txBody>
      </p:sp>
      <p:pic>
        <p:nvPicPr>
          <p:cNvPr id="7" name="Content Placeholder 6" descr="Screen Shot 2012-03-08 at 1.47.15 PM.png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14081" b="-140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2747535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Play (continued)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You can purchase, store, and/or upload up to 20,000 songs (just like the old music.google.com service).</a:t>
            </a:r>
          </a:p>
          <a:p>
            <a:r>
              <a:rPr lang="en-US" dirty="0"/>
              <a:t>Google Play has “world’s largest selection of </a:t>
            </a:r>
            <a:r>
              <a:rPr lang="en-US" dirty="0" smtClean="0"/>
              <a:t>eBooks”</a:t>
            </a:r>
          </a:p>
          <a:p>
            <a:pPr lvl="1"/>
            <a:r>
              <a:rPr lang="en-US" dirty="0" smtClean="0"/>
              <a:t>Audiobooks may be coming soon.</a:t>
            </a:r>
          </a:p>
          <a:p>
            <a:r>
              <a:rPr lang="en-US" dirty="0" smtClean="0"/>
              <a:t>There is no movie upload capability, but you can rent and play moves (cheaply).</a:t>
            </a:r>
          </a:p>
          <a:p>
            <a:r>
              <a:rPr lang="en-US" dirty="0" smtClean="0"/>
              <a:t>Rumor has it that Google Play will add cross-platform games in the future.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play.google.com/music</a:t>
            </a:r>
            <a:endParaRPr lang="en-US" dirty="0"/>
          </a:p>
        </p:txBody>
      </p:sp>
      <p:pic>
        <p:nvPicPr>
          <p:cNvPr id="6" name="Content Placeholder 5" descr="Screen Shot 2012-03-08 at 1.58.25 PM.png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14686" b="-146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3996151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Coming Soon (?): Google Drive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Google has been working on it own cloud storage solution a la Dropbox.</a:t>
            </a:r>
          </a:p>
          <a:p>
            <a:r>
              <a:rPr lang="en-US" dirty="0" smtClean="0"/>
              <a:t>Industry insiders predict that Google Drive will let you store files on Google’s servers, access those files from any platform, and share or collaborate with others.</a:t>
            </a:r>
          </a:p>
          <a:p>
            <a:r>
              <a:rPr lang="en-US" dirty="0" smtClean="0"/>
              <a:t>On February 9, 2012, the Wall Street Journal reported that Google Drive (or GDrive) will </a:t>
            </a:r>
          </a:p>
          <a:p>
            <a:pPr lvl="1"/>
            <a:r>
              <a:rPr lang="en-US" dirty="0" smtClean="0"/>
              <a:t>launch </a:t>
            </a:r>
            <a:r>
              <a:rPr lang="en-US" dirty="0"/>
              <a:t>in the coming weeks or </a:t>
            </a:r>
            <a:r>
              <a:rPr lang="en-US" dirty="0" smtClean="0"/>
              <a:t>months, and </a:t>
            </a:r>
          </a:p>
          <a:p>
            <a:pPr lvl="1"/>
            <a:r>
              <a:rPr lang="en-US" dirty="0" smtClean="0"/>
              <a:t>be </a:t>
            </a:r>
            <a:r>
              <a:rPr lang="en-US" dirty="0"/>
              <a:t>free for most consumers and </a:t>
            </a:r>
            <a:r>
              <a:rPr lang="en-US" dirty="0" smtClean="0"/>
              <a:t>businesses (with additional pricing for more storage)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3843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Keeping up with the Googlebots (Spring 2012 Edition)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presentation by</a:t>
            </a:r>
          </a:p>
          <a:p>
            <a:r>
              <a:rPr lang="en-US" dirty="0" smtClean="0"/>
              <a:t>Patrick Douglas Crispen, Ed.D.</a:t>
            </a:r>
          </a:p>
          <a:p>
            <a:r>
              <a:rPr lang="en-US" dirty="0" smtClean="0"/>
              <a:t>NetSquirrel.com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Offers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 few months after Groupon turned down Google’s $6BN buyout offer in early 2011, Google launched their own deal-of-the-day website.</a:t>
            </a:r>
          </a:p>
          <a:p>
            <a:r>
              <a:rPr lang="en-US" dirty="0" smtClean="0"/>
              <a:t>You receive an email with a deal that lasts for 24 hours. </a:t>
            </a:r>
          </a:p>
          <a:p>
            <a:r>
              <a:rPr lang="en-US" dirty="0" smtClean="0"/>
              <a:t>The deals are valid no matter how many people participate.</a:t>
            </a:r>
          </a:p>
          <a:p>
            <a:r>
              <a:rPr lang="en-US" dirty="0" smtClean="0"/>
              <a:t>Google Offers has </a:t>
            </a:r>
            <a:r>
              <a:rPr lang="en-US" dirty="0"/>
              <a:t>been slow to roll out, but Google intends to localize the deals to major North American markets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google.com/offers</a:t>
            </a:r>
            <a:endParaRPr lang="en-US" dirty="0"/>
          </a:p>
        </p:txBody>
      </p:sp>
      <p:pic>
        <p:nvPicPr>
          <p:cNvPr id="9" name="Content Placeholder 8" descr="Screen Shot 2012-03-08 at 6.23.28 PM.png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13526" b="-135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428844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Google A Day</a:t>
            </a:r>
            <a:endParaRPr lang="en-US" dirty="0"/>
          </a:p>
        </p:txBody>
      </p:sp>
      <p:pic>
        <p:nvPicPr>
          <p:cNvPr id="9" name="Content Placeholder 8" descr="Screen shot 2011-06-13 at 8.18.45 PM.png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-4981" r="-4981"/>
          <a:stretch>
            <a:fillRect/>
          </a:stretch>
        </p:blipFill>
        <p:spPr/>
      </p:pic>
      <p:sp>
        <p:nvSpPr>
          <p:cNvPr id="8" name="Content Placeholder 7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Much like the Internet Hunts of yore, AGoogleADay.com is a daily trivia puzzle that tests your searching ability.</a:t>
            </a:r>
          </a:p>
          <a:p>
            <a:r>
              <a:rPr lang="en-US" dirty="0" smtClean="0"/>
              <a:t>Click Submit &gt; Show answer for information on how to find the answer.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8131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google features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2629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Preferences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Google has updated its preferences page.</a:t>
            </a:r>
          </a:p>
          <a:p>
            <a:r>
              <a:rPr lang="en-US" dirty="0" smtClean="0"/>
              <a:t>If you have logged in with your Google account, you can use this page to modify your settings for</a:t>
            </a:r>
          </a:p>
          <a:p>
            <a:pPr lvl="1"/>
            <a:r>
              <a:rPr lang="en-US" dirty="0" smtClean="0"/>
              <a:t>SafeSearch</a:t>
            </a:r>
          </a:p>
          <a:p>
            <a:pPr lvl="1"/>
            <a:r>
              <a:rPr lang="en-US" dirty="0" smtClean="0"/>
              <a:t>Google Instant</a:t>
            </a:r>
          </a:p>
          <a:p>
            <a:pPr lvl="1"/>
            <a:r>
              <a:rPr lang="en-US" dirty="0" smtClean="0"/>
              <a:t>Personal Results</a:t>
            </a:r>
            <a:endParaRPr lang="en-US" dirty="0"/>
          </a:p>
          <a:p>
            <a:r>
              <a:rPr lang="en-US" dirty="0" smtClean="0"/>
              <a:t>You can also modify Google’s default language as well as your location.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194175" cy="639762"/>
          </a:xfrm>
        </p:spPr>
        <p:txBody>
          <a:bodyPr>
            <a:normAutofit fontScale="92500"/>
          </a:bodyPr>
          <a:lstStyle/>
          <a:p>
            <a:r>
              <a:rPr lang="en-US" dirty="0"/>
              <a:t>www.google.com/preferences</a:t>
            </a:r>
          </a:p>
        </p:txBody>
      </p:sp>
      <p:pic>
        <p:nvPicPr>
          <p:cNvPr id="8" name="Content Placeholder 7" descr="Screen Shot 2012-03-08 at 2.24.39 PM.png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15475" b="-154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679534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Google Voice Search (in Chrome)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Google has been working on voice search for a while (e.g., GOOG-411, Google Mobile App)</a:t>
            </a:r>
          </a:p>
          <a:p>
            <a:r>
              <a:rPr lang="en-US" dirty="0" smtClean="0"/>
              <a:t>On June 14, 2011, Google embedded voice search into Chrome.</a:t>
            </a:r>
          </a:p>
          <a:p>
            <a:r>
              <a:rPr lang="en-US" dirty="0" smtClean="0"/>
              <a:t>Click the microphone button and speak your search term or phrase.</a:t>
            </a:r>
            <a:endParaRPr lang="en-US" dirty="0"/>
          </a:p>
        </p:txBody>
      </p:sp>
      <p:pic>
        <p:nvPicPr>
          <p:cNvPr id="5" name="Content Placeholder 4" descr="Screen shot 2011-06-15 at 8.18.28 PM.pn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23035" b="-230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136955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earchbyimg-step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4600" y="2514600"/>
            <a:ext cx="2311400" cy="2311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by Image (in Chrome)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Google </a:t>
            </a:r>
            <a:r>
              <a:rPr lang="en-US" dirty="0" smtClean="0"/>
              <a:t>Goggles </a:t>
            </a:r>
            <a:r>
              <a:rPr lang="en-US" dirty="0"/>
              <a:t>is a visual search application that lets you search the web by taking a picture with your Android’s or iPhone’s camera</a:t>
            </a:r>
            <a:r>
              <a:rPr lang="en-US" dirty="0" smtClean="0"/>
              <a:t>.</a:t>
            </a:r>
          </a:p>
          <a:p>
            <a:r>
              <a:rPr lang="en-US" dirty="0" smtClean="0"/>
              <a:t>Google Goggles is now built into Chrome.</a:t>
            </a:r>
          </a:p>
          <a:p>
            <a:r>
              <a:rPr lang="en-US" dirty="0" smtClean="0"/>
              <a:t>Go to images.google.com and drag-and-drop or upload your image.</a:t>
            </a:r>
          </a:p>
          <a:p>
            <a:r>
              <a:rPr lang="en-US" dirty="0" smtClean="0"/>
              <a:t>Also available as a Chrome and Firefox extension.</a:t>
            </a:r>
            <a:endParaRPr lang="en-US" dirty="0"/>
          </a:p>
        </p:txBody>
      </p:sp>
      <p:pic>
        <p:nvPicPr>
          <p:cNvPr id="5" name="Picture 4" descr="searchbyimg-step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52400" y="1143000"/>
            <a:ext cx="2286000" cy="2286000"/>
          </a:xfrm>
          <a:prstGeom prst="rect">
            <a:avLst/>
          </a:prstGeom>
        </p:spPr>
      </p:pic>
      <p:pic>
        <p:nvPicPr>
          <p:cNvPr id="7" name="Picture 6" descr="searchbyimg-step3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52400" y="4038600"/>
            <a:ext cx="2311400" cy="23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5295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Advanced Search Has Moved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Google has kind of hidden Advanced Search.</a:t>
            </a:r>
          </a:p>
          <a:p>
            <a:r>
              <a:rPr lang="en-US" dirty="0" smtClean="0"/>
              <a:t>To find it, do a regular search and then click on the gear.</a:t>
            </a:r>
          </a:p>
          <a:p>
            <a:r>
              <a:rPr lang="en-US" dirty="0" smtClean="0"/>
              <a:t>Choose Advanced Search.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www.google.com/</a:t>
            </a:r>
            <a:r>
              <a:rPr lang="en-US" dirty="0" smtClean="0"/>
              <a:t>advanced_search</a:t>
            </a:r>
            <a:endParaRPr lang="en-US" dirty="0"/>
          </a:p>
        </p:txBody>
      </p:sp>
      <p:pic>
        <p:nvPicPr>
          <p:cNvPr id="4" name="Content Placeholder 3" descr="Screen Shot 2012-03-08 at 9.03.54 PM.png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12962" b="-129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3284757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Advanced Search Benefits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Advanced Search lets you narrow searches by language, last update, usage rights, and more.</a:t>
            </a:r>
          </a:p>
          <a:p>
            <a:r>
              <a:rPr lang="en-US" dirty="0" smtClean="0"/>
              <a:t>Remember: these are one-off settings; Google does not store them for future searches.</a:t>
            </a:r>
            <a:endParaRPr lang="en-US" dirty="0"/>
          </a:p>
        </p:txBody>
      </p:sp>
      <p:pic>
        <p:nvPicPr>
          <p:cNvPr id="9" name="Content Placeholder 8" descr="Screen Shot 2012-03-08 at 9.07.36 PM.pn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1021" b="-10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1512835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Advanced Search: Reading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Annotate results with reading level</a:t>
            </a:r>
          </a:p>
          <a:p>
            <a:r>
              <a:rPr lang="en-US" dirty="0" smtClean="0"/>
              <a:t>‘Basic’ = elementary level texts</a:t>
            </a:r>
          </a:p>
          <a:p>
            <a:r>
              <a:rPr lang="en-US" dirty="0" smtClean="0"/>
              <a:t>‘Intermediate’ = more advanced texts</a:t>
            </a:r>
          </a:p>
          <a:p>
            <a:r>
              <a:rPr lang="en-US" dirty="0" smtClean="0"/>
              <a:t>‘Advanced’ = you have got to be kidding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www.google.com/</a:t>
            </a:r>
            <a:r>
              <a:rPr lang="en-US" dirty="0" smtClean="0"/>
              <a:t>advanced_search</a:t>
            </a:r>
            <a:endParaRPr lang="en-US" dirty="0"/>
          </a:p>
        </p:txBody>
      </p:sp>
      <p:pic>
        <p:nvPicPr>
          <p:cNvPr id="10" name="Content Placeholder 9" descr="Screen Shot 2012-03-08 at 9.02.08 PM.png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-11313" r="-113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3671710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Recipes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Search for an ingredient, food, or event and then click ‘Recipes’.</a:t>
            </a:r>
          </a:p>
          <a:p>
            <a:r>
              <a:rPr lang="en-US" dirty="0" smtClean="0"/>
              <a:t>You can then refine your search by additional ingredients, cooking time, and even calories.</a:t>
            </a:r>
            <a:endParaRPr lang="en-US" dirty="0"/>
          </a:p>
        </p:txBody>
      </p:sp>
      <p:pic>
        <p:nvPicPr>
          <p:cNvPr id="6" name="Content Placeholder 5" descr="Screen Shot 2012-03-08 at 9.21.15 PM.pn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-53034" r="-530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1318340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Pencils down!</a:t>
            </a:r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Instead of scribbling down everything I say, just visit </a:t>
            </a:r>
            <a:r>
              <a:rPr lang="en-US" sz="2800" dirty="0">
                <a:hlinkClick r:id="rId4"/>
              </a:rPr>
              <a:t>http://netsquirrel.com/</a:t>
            </a:r>
            <a:r>
              <a:rPr lang="en-US" sz="2800" dirty="0"/>
              <a:t> when you get home.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This is my personal Web site and it contains free, zipped copies of </a:t>
            </a:r>
            <a:r>
              <a:rPr lang="en-US" sz="2800" dirty="0" smtClean="0"/>
              <a:t>most of </a:t>
            </a:r>
            <a:r>
              <a:rPr lang="en-US" sz="2800" dirty="0"/>
              <a:t>my PowerPoint presentations – </a:t>
            </a:r>
            <a:r>
              <a:rPr lang="en-US" sz="2800" i="1" dirty="0"/>
              <a:t>including this one</a:t>
            </a:r>
            <a:r>
              <a:rPr lang="en-US" sz="2800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In </a:t>
            </a:r>
            <a:r>
              <a:rPr lang="en-US" sz="2800" dirty="0"/>
              <a:t>return, though, I have one small favor to ask of you … </a:t>
            </a:r>
            <a:r>
              <a:rPr lang="en-US" sz="2800" dirty="0">
                <a:solidFill>
                  <a:srgbClr val="FF0000"/>
                </a:solidFill>
              </a:rPr>
              <a:t>PLEASE SILENCE YOUR CELL PHONE!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79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Search Tools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the results page, click “More search tools”.</a:t>
            </a:r>
          </a:p>
          <a:p>
            <a:r>
              <a:rPr lang="en-US" dirty="0" smtClean="0"/>
              <a:t>This gives you more search options including</a:t>
            </a:r>
          </a:p>
          <a:p>
            <a:pPr lvl="1"/>
            <a:r>
              <a:rPr lang="en-US" dirty="0" smtClean="0"/>
              <a:t>Sites with images</a:t>
            </a:r>
          </a:p>
          <a:p>
            <a:pPr lvl="1"/>
            <a:r>
              <a:rPr lang="en-US" dirty="0"/>
              <a:t>Related </a:t>
            </a:r>
            <a:r>
              <a:rPr lang="en-US" dirty="0" smtClean="0"/>
              <a:t>searches</a:t>
            </a:r>
          </a:p>
          <a:p>
            <a:pPr lvl="1"/>
            <a:r>
              <a:rPr lang="en-US" dirty="0" smtClean="0"/>
              <a:t>Translated foreign pages</a:t>
            </a:r>
            <a:endParaRPr lang="en-US" dirty="0"/>
          </a:p>
        </p:txBody>
      </p:sp>
      <p:pic>
        <p:nvPicPr>
          <p:cNvPr id="7" name="Content Placeholder 6" descr="Screen Shot 2012-03-08 at 9.11.38 PM.pn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16471" b="-164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4290230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Refine Your Searches by Location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Click “nearby” to limit results to pages that are … well … nearby.</a:t>
            </a:r>
          </a:p>
          <a:p>
            <a:r>
              <a:rPr lang="en-US" dirty="0" smtClean="0"/>
              <a:t>You can choose to see results either near your default location or near a custom location.</a:t>
            </a:r>
          </a:p>
          <a:p>
            <a:r>
              <a:rPr lang="en-US" dirty="0" smtClean="0"/>
              <a:t>You can also narrow results to the city, region, or state level.</a:t>
            </a:r>
            <a:endParaRPr lang="en-US" dirty="0"/>
          </a:p>
        </p:txBody>
      </p:sp>
      <p:pic>
        <p:nvPicPr>
          <p:cNvPr id="5" name="Content Placeholder 4" descr="Screen Shot 2012-03-08 at 9.13.08 PM.pn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-34673" r="-346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4199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‘Sites with images’ displays a handful of images per hit.</a:t>
            </a:r>
          </a:p>
          <a:p>
            <a:r>
              <a:rPr lang="en-US" dirty="0" smtClean="0"/>
              <a:t>‘Related Searches’ shows sites that are related to your original search term.</a:t>
            </a:r>
          </a:p>
          <a:p>
            <a:r>
              <a:rPr lang="en-US" dirty="0" smtClean="0"/>
              <a:t>‘Translated foreign pages’ looks for hits on pages written in languages other than English and then translates those pages for you.</a:t>
            </a:r>
          </a:p>
        </p:txBody>
      </p:sp>
      <p:pic>
        <p:nvPicPr>
          <p:cNvPr id="6" name="Content Placeholder 5" descr="Screen Shot 2012-03-08 at 9.13.08 PM.pn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-34673" r="-346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4136839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Verbatim</a:t>
            </a:r>
            <a:endParaRPr lang="en-US" dirty="0"/>
          </a:p>
        </p:txBody>
      </p:sp>
      <p:pic>
        <p:nvPicPr>
          <p:cNvPr id="5" name="Content Placeholder 4" descr="Screen Shot 2012-03-08 at 9.13.08 PM.pn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-34673" r="-34673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Verbatim disables Google's spelling corrections and Google no longer replaces some of your keywords with synonyms (e.g</a:t>
            </a:r>
            <a:r>
              <a:rPr lang="en-US" dirty="0" smtClean="0"/>
              <a:t>., television </a:t>
            </a:r>
            <a:r>
              <a:rPr lang="en-US" dirty="0"/>
              <a:t>/ TV), similar terms (</a:t>
            </a:r>
            <a:r>
              <a:rPr lang="en-US" dirty="0" smtClean="0"/>
              <a:t>e.g., </a:t>
            </a:r>
            <a:r>
              <a:rPr lang="en-US" dirty="0"/>
              <a:t>buy flowers / send flowers), </a:t>
            </a:r>
            <a:r>
              <a:rPr lang="en-US" dirty="0" smtClean="0"/>
              <a:t>and words </a:t>
            </a:r>
            <a:r>
              <a:rPr lang="en-US" dirty="0"/>
              <a:t>with the same stem (e.g</a:t>
            </a:r>
            <a:r>
              <a:rPr lang="en-US" dirty="0" smtClean="0"/>
              <a:t>., </a:t>
            </a:r>
            <a:r>
              <a:rPr lang="en-US" dirty="0"/>
              <a:t>fixing / fix)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2924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miscellany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9952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ChromeVox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ChromeVox is a </a:t>
            </a:r>
            <a:r>
              <a:rPr lang="en-US" dirty="0" smtClean="0"/>
              <a:t>a free screen </a:t>
            </a:r>
            <a:r>
              <a:rPr lang="en-US" dirty="0"/>
              <a:t>reader </a:t>
            </a:r>
            <a:r>
              <a:rPr lang="en-US" dirty="0" smtClean="0"/>
              <a:t>extension for the Chrome browser.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www.chromevox.com</a:t>
            </a:r>
            <a:endParaRPr lang="en-US" dirty="0"/>
          </a:p>
        </p:txBody>
      </p:sp>
      <p:pic>
        <p:nvPicPr>
          <p:cNvPr id="6" name="Content Placeholder 5" descr="Screen Shot 2012-03-08 at 2.53.32 PM.png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3448" b="-34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409490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Zygote Body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Formerly a Google Labs project, Zygote Body is a web application that </a:t>
            </a:r>
            <a:r>
              <a:rPr lang="en-US" dirty="0"/>
              <a:t>renders manipulable 3D anatomical models of the human </a:t>
            </a:r>
            <a:r>
              <a:rPr lang="en-US" dirty="0" smtClean="0"/>
              <a:t>body.</a:t>
            </a:r>
          </a:p>
          <a:p>
            <a:r>
              <a:rPr lang="en-US" dirty="0" smtClean="0"/>
              <a:t>Requires a browser that supports WebGL (e.g., Chrome, Firefox).</a:t>
            </a:r>
          </a:p>
          <a:p>
            <a:r>
              <a:rPr lang="en-US" dirty="0" smtClean="0"/>
              <a:t>Caution: The site can be a bit slow at times.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zygotebody.com</a:t>
            </a:r>
            <a:endParaRPr lang="en-US" dirty="0"/>
          </a:p>
        </p:txBody>
      </p:sp>
      <p:pic>
        <p:nvPicPr>
          <p:cNvPr id="6" name="Content Placeholder 5" descr="Screen Shot 2012-03-08 at 2.45.10 PM.png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4824" b="-48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28445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Google Doodles and Search Stories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Valentines Day </a:t>
            </a:r>
            <a:r>
              <a:rPr lang="en-US" dirty="0" smtClean="0"/>
              <a:t>2012</a:t>
            </a:r>
            <a:endParaRPr lang="en-US" dirty="0"/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://youtu.be/</a:t>
            </a:r>
            <a:r>
              <a:rPr lang="en-US" dirty="0" smtClean="0">
                <a:hlinkClick r:id="rId2"/>
              </a:rPr>
              <a:t>WTGUjRJiqik</a:t>
            </a:r>
            <a:endParaRPr lang="en-US" dirty="0" smtClean="0"/>
          </a:p>
          <a:p>
            <a:r>
              <a:rPr lang="en-US" dirty="0" smtClean="0"/>
              <a:t>Freddy Mercury’s 65</a:t>
            </a:r>
            <a:r>
              <a:rPr lang="en-US" baseline="30000" dirty="0" smtClean="0"/>
              <a:t>th</a:t>
            </a:r>
            <a:r>
              <a:rPr lang="en-US" dirty="0" smtClean="0"/>
              <a:t> Birthday</a:t>
            </a:r>
          </a:p>
          <a:p>
            <a:pPr lvl="1"/>
            <a:r>
              <a:rPr lang="en-US" dirty="0">
                <a:hlinkClick r:id="rId3"/>
              </a:rPr>
              <a:t>http://youtu.be/</a:t>
            </a:r>
            <a:r>
              <a:rPr lang="en-US" dirty="0" smtClean="0">
                <a:hlinkClick r:id="rId3"/>
              </a:rPr>
              <a:t>Xe0gIFxYhrk</a:t>
            </a:r>
            <a:endParaRPr lang="en-US" dirty="0" smtClean="0"/>
          </a:p>
          <a:p>
            <a:r>
              <a:rPr lang="en-US" dirty="0" smtClean="0"/>
              <a:t>Parisian Love</a:t>
            </a:r>
          </a:p>
          <a:p>
            <a:pPr lvl="1"/>
            <a:r>
              <a:rPr lang="en-US" dirty="0">
                <a:hlinkClick r:id="rId4"/>
              </a:rPr>
              <a:t>http://youtu.be/</a:t>
            </a:r>
            <a:r>
              <a:rPr lang="en-US" dirty="0" smtClean="0">
                <a:hlinkClick r:id="rId4"/>
              </a:rPr>
              <a:t>nnsSUqgkDwU</a:t>
            </a:r>
            <a:endParaRPr lang="en-US" dirty="0" smtClean="0"/>
          </a:p>
          <a:p>
            <a:r>
              <a:rPr lang="en-US" dirty="0" smtClean="0"/>
              <a:t>Brother and Sister</a:t>
            </a:r>
          </a:p>
          <a:p>
            <a:pPr lvl="1"/>
            <a:r>
              <a:rPr lang="en-US" dirty="0">
                <a:hlinkClick r:id="rId5"/>
              </a:rPr>
              <a:t>http://youtu.be/</a:t>
            </a:r>
            <a:r>
              <a:rPr lang="en-US" dirty="0" smtClean="0">
                <a:hlinkClick r:id="rId5"/>
              </a:rPr>
              <a:t>Fy5LGfZgv04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405452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Wallet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Google Wallet is a mobile payment system that lets you store credit cards, loyalty cards, and gift cards on certain mobile phones.</a:t>
            </a:r>
          </a:p>
          <a:p>
            <a:r>
              <a:rPr lang="en-US" dirty="0" smtClean="0"/>
              <a:t>The phones use near field communication and PINs to make payments at MasterCard PayPass- or Visa payWave- enabled cash registers.</a:t>
            </a:r>
          </a:p>
          <a:p>
            <a:endParaRPr lang="en-US" dirty="0"/>
          </a:p>
        </p:txBody>
      </p:sp>
      <p:pic>
        <p:nvPicPr>
          <p:cNvPr id="7" name="Content Placeholder 6" descr="500px-Google-Wallet-logo.pn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2862" b="-28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3102102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Public DNS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1524000"/>
            <a:ext cx="4040188" cy="46021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One cause of slow page loads, especially on complex web pages, is slow DNS lookups.</a:t>
            </a:r>
          </a:p>
          <a:p>
            <a:r>
              <a:rPr lang="en-US" dirty="0" smtClean="0"/>
              <a:t>Google has made their incredibly speedy DNS servers available to the public at no cost.</a:t>
            </a:r>
          </a:p>
          <a:p>
            <a:r>
              <a:rPr lang="en-US" dirty="0" smtClean="0"/>
              <a:t>For more information, visit code.google.com/speed/</a:t>
            </a:r>
            <a:br>
              <a:rPr lang="en-US" dirty="0" smtClean="0"/>
            </a:br>
            <a:r>
              <a:rPr lang="en-US" dirty="0" smtClean="0"/>
              <a:t>public-dns/</a:t>
            </a:r>
          </a:p>
          <a:p>
            <a:r>
              <a:rPr lang="en-US" dirty="0" smtClean="0"/>
              <a:t>Note: I would </a:t>
            </a:r>
            <a:r>
              <a:rPr lang="en-US" i="1" dirty="0" smtClean="0"/>
              <a:t>not</a:t>
            </a:r>
            <a:r>
              <a:rPr lang="en-US" dirty="0" smtClean="0"/>
              <a:t> recommend this for travelers—some hotel connections require you to use the hotel’s DNS.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code.google.com/speed/</a:t>
            </a:r>
            <a:br>
              <a:rPr lang="en-US" dirty="0" smtClean="0"/>
            </a:br>
            <a:r>
              <a:rPr lang="en-US" dirty="0" smtClean="0"/>
              <a:t>public-dns</a:t>
            </a:r>
            <a:endParaRPr lang="en-US" dirty="0"/>
          </a:p>
        </p:txBody>
      </p:sp>
      <p:pic>
        <p:nvPicPr>
          <p:cNvPr id="3" name="Content Placeholder 2" descr="Screen shot 2011-03-02 at 8.31.26 PM.png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4242" b="-42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2154129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privacy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 alternative (and highly controversial) viewpoint about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2411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Youtube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YouTube and Creative Commons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http://youtube.com/</a:t>
            </a:r>
            <a:endParaRPr lang="en-US" dirty="0"/>
          </a:p>
        </p:txBody>
      </p:sp>
      <p:pic>
        <p:nvPicPr>
          <p:cNvPr id="7" name="Content Placeholder 6" descr="Screen Shot 2012-03-08 at 8.50.13 AM.pn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8187" b="-8187"/>
          <a:stretch>
            <a:fillRect/>
          </a:stretch>
        </p:blipFill>
        <p:spPr/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17638"/>
            <a:ext cx="4041775" cy="470852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Modify your search term so that it ends with a comma followed by a space and the word creativecommons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2000" b="1" dirty="0" smtClean="0">
                <a:solidFill>
                  <a:srgbClr val="FF0000"/>
                </a:solidFill>
                <a:latin typeface="Courier"/>
                <a:cs typeface="Courier"/>
              </a:rPr>
              <a:t>mitosis, creativecommons</a:t>
            </a:r>
            <a:endParaRPr lang="en-US" sz="2000" b="1" dirty="0">
              <a:solidFill>
                <a:srgbClr val="FF0000"/>
              </a:solidFill>
              <a:latin typeface="Courier"/>
              <a:cs typeface="Courier"/>
            </a:endParaRPr>
          </a:p>
          <a:p>
            <a:endParaRPr lang="en-US" dirty="0" smtClean="0"/>
          </a:p>
          <a:p>
            <a:r>
              <a:rPr lang="en-US" dirty="0" smtClean="0"/>
              <a:t>Alternative</a:t>
            </a:r>
          </a:p>
          <a:p>
            <a:pPr lvl="1"/>
            <a:r>
              <a:rPr lang="en-US" dirty="0" smtClean="0"/>
              <a:t>Conduct a regular YouTube search</a:t>
            </a:r>
          </a:p>
          <a:p>
            <a:pPr lvl="1"/>
            <a:r>
              <a:rPr lang="en-US" dirty="0" smtClean="0"/>
              <a:t>Click Filter &gt; Creative Commons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50057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YouTube HTML5 Beta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youtube.com/html5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5025" y="1524000"/>
            <a:ext cx="4041775" cy="46021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If you have an extremely up-to-date browser, you can choose to use the HTML5 player instead of the Flash player for most YouTube videos.</a:t>
            </a:r>
          </a:p>
          <a:p>
            <a:pPr lvl="1"/>
            <a:r>
              <a:rPr lang="en-US" dirty="0" smtClean="0"/>
              <a:t>The site will let you know if your browser can handle this.</a:t>
            </a:r>
          </a:p>
          <a:p>
            <a:r>
              <a:rPr lang="en-US" dirty="0" smtClean="0"/>
              <a:t>This is an opt-in beta trial, so expect some bugs.</a:t>
            </a:r>
          </a:p>
          <a:p>
            <a:r>
              <a:rPr lang="en-US" dirty="0" smtClean="0"/>
              <a:t>NEW: h.264 encoding (in addition to WebM)</a:t>
            </a:r>
            <a:endParaRPr lang="en-US" dirty="0"/>
          </a:p>
        </p:txBody>
      </p:sp>
      <p:pic>
        <p:nvPicPr>
          <p:cNvPr id="4" name="Content Placeholder 3" descr="Screen Shot 2012-03-08 at 8.57.24 PM.pn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25892" b="-2589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YouTube Leanback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24000"/>
            <a:ext cx="4040188" cy="46021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Designed for large screens [e.g., televisions], YouTube leanback autoplays videos in full screen and HD (when available).</a:t>
            </a:r>
          </a:p>
          <a:p>
            <a:r>
              <a:rPr lang="en-US" dirty="0" smtClean="0"/>
              <a:t>Looking for the search box?  Just start typing.</a:t>
            </a:r>
          </a:p>
          <a:p>
            <a:r>
              <a:rPr lang="en-US" dirty="0" smtClean="0"/>
              <a:t>Press the down arrow on your keyboard to browse.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youtube.com/leanback</a:t>
            </a:r>
            <a:endParaRPr lang="en-US" dirty="0"/>
          </a:p>
        </p:txBody>
      </p:sp>
      <p:pic>
        <p:nvPicPr>
          <p:cNvPr id="6" name="Content Placeholder 5" descr="Screen Shot 2012-03-08 at 8.58.03 PM.png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10519" b="-1051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(but cool) stuff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URL Shortener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goo.gl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24000"/>
            <a:ext cx="4041775" cy="4602163"/>
          </a:xfrm>
        </p:spPr>
        <p:txBody>
          <a:bodyPr/>
          <a:lstStyle/>
          <a:p>
            <a:r>
              <a:rPr lang="en-US" dirty="0" smtClean="0"/>
              <a:t>Paste a long URL in the box.</a:t>
            </a:r>
          </a:p>
          <a:p>
            <a:r>
              <a:rPr lang="en-US" dirty="0" smtClean="0"/>
              <a:t>Google will convert that URL to a goo.gl shortcut.</a:t>
            </a:r>
          </a:p>
          <a:p>
            <a:r>
              <a:rPr lang="en-US" dirty="0" smtClean="0"/>
              <a:t>Add .qr to the end of any goo.gl-shortened URL to convert it into a QR code.</a:t>
            </a:r>
          </a:p>
        </p:txBody>
      </p:sp>
      <p:pic>
        <p:nvPicPr>
          <p:cNvPr id="5" name="Content Placeholder 4" descr="Screen shot 2011-03-02 at 8.32.35 PM.pn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3406" b="-340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Moderator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google.com/moderator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4645025" y="1524000"/>
            <a:ext cx="4041775" cy="46021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Google Moderator is a free tool that allows distributed communities to submit and vote on questions for talks, presentations, and events.</a:t>
            </a:r>
          </a:p>
          <a:p>
            <a:r>
              <a:rPr lang="en-US" dirty="0" smtClean="0"/>
              <a:t>Participants vote on whether or not the questions are ‘good.’</a:t>
            </a:r>
          </a:p>
          <a:p>
            <a:r>
              <a:rPr lang="en-US" dirty="0" smtClean="0"/>
              <a:t>Moderator automatically tallies the votes and displays the best questions first.</a:t>
            </a:r>
            <a:endParaRPr lang="en-US" dirty="0"/>
          </a:p>
        </p:txBody>
      </p:sp>
      <p:pic>
        <p:nvPicPr>
          <p:cNvPr id="4" name="Content Placeholder 3" descr="Screen shot 2011-03-02 at 8.33.15 PM.pn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-5657" r="-565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Photo Archive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Millions of photographs from the LIFE archive are now included in Google Image Search.</a:t>
            </a:r>
          </a:p>
          <a:p>
            <a:r>
              <a:rPr lang="en-US" dirty="0" smtClean="0"/>
              <a:t>Browse the archive directly or add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source:life</a:t>
            </a:r>
            <a:r>
              <a:rPr lang="en-US" dirty="0" smtClean="0"/>
              <a:t> to limit your search to the LIFE archive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http://images.google.com/</a:t>
            </a:r>
            <a:br>
              <a:rPr lang="en-US" dirty="0" smtClean="0"/>
            </a:br>
            <a:r>
              <a:rPr lang="en-US" dirty="0" smtClean="0"/>
              <a:t>hosted/life</a:t>
            </a:r>
            <a:endParaRPr lang="en-US" dirty="0"/>
          </a:p>
        </p:txBody>
      </p:sp>
      <p:pic>
        <p:nvPicPr>
          <p:cNvPr id="7" name="Content Placeholder 6" descr="Screen shot 2010-02-28 at 12.15.51 PM.png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45025" y="2320228"/>
            <a:ext cx="4041775" cy="366058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Translate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24000"/>
            <a:ext cx="4040188" cy="46021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Enter your text, document, or URL in the text box and Google will [attempt to] translate that text into another language.</a:t>
            </a:r>
          </a:p>
          <a:p>
            <a:r>
              <a:rPr lang="en-US" dirty="0" smtClean="0"/>
              <a:t>Supports over 50 languages, including Latin.</a:t>
            </a:r>
          </a:p>
          <a:p>
            <a:r>
              <a:rPr lang="en-US" dirty="0" smtClean="0"/>
              <a:t>Also available for Android and iPhone: Live audio translation.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translate.google.com</a:t>
            </a:r>
            <a:endParaRPr lang="en-US" dirty="0"/>
          </a:p>
        </p:txBody>
      </p:sp>
      <p:pic>
        <p:nvPicPr>
          <p:cNvPr id="6" name="Content Placeholder 5" descr="Screen shot 2011-03-02 at 8.35.25 PM.png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11148" b="-1114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Help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google.com/support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24000"/>
            <a:ext cx="4041775" cy="4602163"/>
          </a:xfrm>
        </p:spPr>
        <p:txBody>
          <a:bodyPr/>
          <a:lstStyle/>
          <a:p>
            <a:r>
              <a:rPr lang="en-US" dirty="0" smtClean="0"/>
              <a:t>Google now has a unified help center, categorized by activity [e.g.,  “searching, shopping, and browsing the web”]</a:t>
            </a:r>
          </a:p>
          <a:p>
            <a:r>
              <a:rPr lang="en-US" dirty="0" smtClean="0"/>
              <a:t>The search box at the top of the help center is actually a custom search engine that searches most Google sites.</a:t>
            </a:r>
            <a:endParaRPr lang="en-US" dirty="0"/>
          </a:p>
        </p:txBody>
      </p:sp>
      <p:pic>
        <p:nvPicPr>
          <p:cNvPr id="5" name="Content Placeholder 4" descr="Screen shot 2011-03-02 at 8.36.25 PM.pn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14569" b="-1456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Google’s New Privacy Policy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When you use any of Google’s tools, the information they collect includes:</a:t>
            </a:r>
          </a:p>
          <a:p>
            <a:pPr lvl="1"/>
            <a:r>
              <a:rPr lang="en-US" dirty="0" smtClean="0"/>
              <a:t>Information you give Google (e.g., personal information from your Google account)</a:t>
            </a:r>
          </a:p>
          <a:p>
            <a:pPr lvl="1"/>
            <a:r>
              <a:rPr lang="en-US" dirty="0" smtClean="0"/>
              <a:t>Information Google collects from your use of their services (e.g., your device information, your queries, your location)</a:t>
            </a:r>
            <a:endParaRPr lang="en-US" dirty="0"/>
          </a:p>
        </p:txBody>
      </p:sp>
      <p:pic>
        <p:nvPicPr>
          <p:cNvPr id="3" name="Content Placeholder 2" descr="google_cctv_camera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37386" b="-373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3213470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graveyard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Requiescat in Pace</a:t>
            </a:r>
            <a:endParaRPr lang="en-US" dirty="0"/>
          </a:p>
        </p:txBody>
      </p:sp>
      <p:pic>
        <p:nvPicPr>
          <p:cNvPr id="5" name="Content Placeholder 4" descr="graveyard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967845" y="1600200"/>
            <a:ext cx="3017309" cy="452596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Web-only alerts from Google Alerts (June 2010)</a:t>
            </a:r>
          </a:p>
          <a:p>
            <a:r>
              <a:rPr lang="en-US" dirty="0" smtClean="0"/>
              <a:t>Google Wave (August 2010)</a:t>
            </a:r>
          </a:p>
          <a:p>
            <a:r>
              <a:rPr lang="en-US" dirty="0" smtClean="0"/>
              <a:t>Google 411 (Nov 2010)</a:t>
            </a:r>
          </a:p>
          <a:p>
            <a:r>
              <a:rPr lang="en-US" dirty="0" smtClean="0"/>
              <a:t>Google Labs (2011)</a:t>
            </a:r>
          </a:p>
          <a:p>
            <a:r>
              <a:rPr lang="en-US" dirty="0" err="1" smtClean="0"/>
              <a:t>Picnik</a:t>
            </a:r>
            <a:r>
              <a:rPr lang="en-US" dirty="0" smtClean="0"/>
              <a:t> (2012)</a:t>
            </a:r>
          </a:p>
          <a:p>
            <a:r>
              <a:rPr lang="en-US" dirty="0" smtClean="0"/>
              <a:t>Google Desktop (?)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14600" y="6248400"/>
            <a:ext cx="1479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FreeFoto.com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keeping up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For more information about what’s new and what’s next at Google, I recommend visiting the following sites:</a:t>
            </a:r>
          </a:p>
          <a:p>
            <a:pPr lvl="1"/>
            <a:r>
              <a:rPr lang="en-US" dirty="0" smtClean="0"/>
              <a:t>Google New</a:t>
            </a:r>
            <a:br>
              <a:rPr lang="en-US" dirty="0" smtClean="0"/>
            </a:br>
            <a:r>
              <a:rPr lang="en-US" dirty="0" smtClean="0"/>
              <a:t>www.google.com/newproducts</a:t>
            </a:r>
            <a:endParaRPr lang="en-US" b="0" dirty="0" smtClean="0"/>
          </a:p>
          <a:p>
            <a:pPr lvl="1"/>
            <a:r>
              <a:rPr lang="en-US" dirty="0" smtClean="0"/>
              <a:t>Google Labs</a:t>
            </a:r>
            <a:br>
              <a:rPr lang="en-US" dirty="0" smtClean="0"/>
            </a:br>
            <a:r>
              <a:rPr lang="en-US" dirty="0" smtClean="0"/>
              <a:t>labs.google.com</a:t>
            </a:r>
          </a:p>
          <a:p>
            <a:pPr lvl="1"/>
            <a:r>
              <a:rPr lang="en-US" dirty="0" smtClean="0"/>
              <a:t>Google Blog</a:t>
            </a:r>
            <a:br>
              <a:rPr lang="en-US" dirty="0" smtClean="0"/>
            </a:br>
            <a:r>
              <a:rPr lang="en-US" dirty="0" smtClean="0"/>
              <a:t>googleblog.blogspot.com</a:t>
            </a:r>
          </a:p>
          <a:p>
            <a:pPr lvl="1"/>
            <a:r>
              <a:rPr lang="en-US" dirty="0" smtClean="0"/>
              <a:t>Google Operating System</a:t>
            </a:r>
            <a:br>
              <a:rPr lang="en-US" dirty="0" smtClean="0"/>
            </a:br>
            <a:r>
              <a:rPr lang="en-US" dirty="0" smtClean="0"/>
              <a:t>googlesystem.blogspot.com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Where’s the Handout?</a:t>
            </a:r>
          </a:p>
        </p:txBody>
      </p:sp>
      <p:sp>
        <p:nvSpPr>
          <p:cNvPr id="5519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Looking for the handout that accompanies this presentation?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Just go to </a:t>
            </a:r>
            <a:r>
              <a:rPr lang="en-US" sz="2000" dirty="0">
                <a:solidFill>
                  <a:srgbClr val="FF0000"/>
                </a:solidFill>
                <a:hlinkClick r:id="rId4"/>
              </a:rPr>
              <a:t>http://netsquirrel.com/</a:t>
            </a:r>
            <a:r>
              <a:rPr lang="en-US" sz="2000" dirty="0"/>
              <a:t> and look in the “PowerPoint Files” section.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There you will find a free, zipped copy of this PowerPoint </a:t>
            </a:r>
            <a:r>
              <a:rPr lang="en-US" sz="2000" dirty="0"/>
              <a:t>presentation </a:t>
            </a:r>
            <a:r>
              <a:rPr lang="en-US" sz="2000" dirty="0" smtClean="0"/>
              <a:t>that has been licensed to the public under the Creative Commons Attribution-NonCommercial-ShareAlike 3.0 license.</a:t>
            </a:r>
            <a:endParaRPr lang="en-US" sz="2000" dirty="0"/>
          </a:p>
        </p:txBody>
      </p:sp>
      <p:pic>
        <p:nvPicPr>
          <p:cNvPr id="3" name="Content Placeholder 2" descr="Screen shot 2011-03-02 at 8.37.27 PM.png"/>
          <p:cNvPicPr>
            <a:picLocks noGrp="1" noChangeAspect="1"/>
          </p:cNvPicPr>
          <p:nvPr>
            <p:ph sz="half" idx="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5382" b="-5382"/>
          <a:stretch>
            <a:fillRect/>
          </a:stretch>
        </p:blipFill>
        <p:spPr/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1939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Keeping up with the Googlebots (Spring 2012 Edition)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presentation by</a:t>
            </a:r>
          </a:p>
          <a:p>
            <a:r>
              <a:rPr lang="en-US" dirty="0" smtClean="0"/>
              <a:t>Patrick Douglas Crispen</a:t>
            </a:r>
            <a:r>
              <a:rPr lang="en-US" smtClean="0"/>
              <a:t>, Ed.D.</a:t>
            </a:r>
            <a:endParaRPr lang="en-US" dirty="0" smtClean="0"/>
          </a:p>
          <a:p>
            <a:r>
              <a:rPr lang="en-US" dirty="0" smtClean="0"/>
              <a:t>NetSquirrel.com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reative_common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8975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6096000" y="1012825"/>
            <a:ext cx="2895600" cy="4832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This work is licensed by Patrick Crispen to the public under the Creative Commons Attribution-NonCommercial-Share Alike 3.0 </a:t>
            </a:r>
            <a:r>
              <a:rPr lang="en-US" sz="2800" dirty="0" smtClean="0"/>
              <a:t>license.  All other rights reserved.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Google’s New Privacy Policy</a:t>
            </a:r>
            <a:endParaRPr lang="en-US" dirty="0"/>
          </a:p>
        </p:txBody>
      </p:sp>
      <p:pic>
        <p:nvPicPr>
          <p:cNvPr id="3" name="Content Placeholder 2" descr="Screen Shot 2012-03-08 at 7.22.16 PM.pn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29422" b="-29422"/>
          <a:stretch>
            <a:fillRect/>
          </a:stretch>
        </p:blipFill>
        <p:spPr/>
      </p:pic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On March 1, 2012, Google began collating user data across all 60 of its sites.</a:t>
            </a:r>
          </a:p>
          <a:p>
            <a:r>
              <a:rPr lang="en-US" dirty="0" smtClean="0"/>
              <a:t>Google plans to take all the data it has about you and use that to ‘bias’ your search results and advertisements.</a:t>
            </a:r>
          </a:p>
          <a:p>
            <a:r>
              <a:rPr lang="en-US" dirty="0" smtClean="0"/>
              <a:t>“</a:t>
            </a:r>
            <a:r>
              <a:rPr lang="en-US" i="1" dirty="0" smtClean="0"/>
              <a:t>And </a:t>
            </a:r>
            <a:r>
              <a:rPr lang="en-US" i="1" dirty="0"/>
              <a:t>shall cast them into a furnace of fire: there shall be wailing and gnashing of teeth</a:t>
            </a:r>
            <a:r>
              <a:rPr lang="en-US" i="1" dirty="0" smtClean="0"/>
              <a:t>.</a:t>
            </a:r>
            <a:r>
              <a:rPr lang="en-US" dirty="0" smtClean="0"/>
              <a:t>” -- </a:t>
            </a:r>
            <a:r>
              <a:rPr lang="en-US" i="1" dirty="0" smtClean="0"/>
              <a:t>Matthew 13:42</a:t>
            </a:r>
          </a:p>
        </p:txBody>
      </p:sp>
    </p:spTree>
    <p:extLst>
      <p:ext uri="{BB962C8B-B14F-4D97-AF65-F5344CB8AC3E}">
        <p14:creationId xmlns:p14="http://schemas.microsoft.com/office/powerpoint/2010/main" xmlns="" val="9163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Way the Internet Works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Every Internet site you visit collects information about you.  Every one.</a:t>
            </a:r>
          </a:p>
          <a:p>
            <a:r>
              <a:rPr lang="en-US" dirty="0" smtClean="0"/>
              <a:t>Theses sites aggregate your data with everyone else’s and </a:t>
            </a:r>
            <a:r>
              <a:rPr lang="en-US" dirty="0" smtClean="0"/>
              <a:t>use </a:t>
            </a:r>
            <a:r>
              <a:rPr lang="en-US" dirty="0" smtClean="0"/>
              <a:t>that to “monetize” the sites – to make money.</a:t>
            </a:r>
          </a:p>
          <a:p>
            <a:r>
              <a:rPr lang="en-US" dirty="0" smtClean="0"/>
              <a:t>Internet tools and sites are free because </a:t>
            </a:r>
            <a:r>
              <a:rPr lang="en-US" i="1" dirty="0" smtClean="0"/>
              <a:t>someone else</a:t>
            </a:r>
            <a:r>
              <a:rPr lang="en-US" dirty="0" smtClean="0"/>
              <a:t> (usually advertisers) </a:t>
            </a:r>
            <a:r>
              <a:rPr lang="en-US" i="1" dirty="0" smtClean="0"/>
              <a:t>pays your way</a:t>
            </a:r>
            <a:r>
              <a:rPr lang="en-US" dirty="0" smtClean="0"/>
              <a:t> in exchange for their getting an opportunity to advertise to you.</a:t>
            </a:r>
          </a:p>
          <a:p>
            <a:r>
              <a:rPr lang="en-US" dirty="0" smtClean="0"/>
              <a:t>This is a fundamental, universal truth.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7207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facebook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57200" y="381000"/>
            <a:ext cx="8229600" cy="5745163"/>
          </a:xfrm>
        </p:spPr>
      </p:pic>
    </p:spTree>
    <p:extLst>
      <p:ext uri="{BB962C8B-B14F-4D97-AF65-F5344CB8AC3E}">
        <p14:creationId xmlns:p14="http://schemas.microsoft.com/office/powerpoint/2010/main" xmlns="" val="78833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I’m okay with this.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Now for the controversial part: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1179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Keeping up with the Googlebots (2010 Edition)&amp;quot;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303&quot;/&gt;&lt;/object&gt;&lt;object type=&quot;3&quot; unique_id=&quot;10006&quot;&gt;&lt;property id=&quot;20148&quot; value=&quot;5&quot;/&gt;&lt;property id=&quot;20300&quot; value=&quot;Slide 3 - &amp;quot;Pencils down!&amp;quot;&quot;/&gt;&lt;property id=&quot;20307&quot; value=&quot;293&quot;/&gt;&lt;/object&gt;&lt;object type=&quot;3&quot; unique_id=&quot;10007&quot;&gt;&lt;property id=&quot;20148&quot; value=&quot;5&quot;/&gt;&lt;property id=&quot;20300&quot; value=&quot;Slide 4 - &amp;quot;Have a Question (and a Computer)?&amp;quot;&quot;/&gt;&lt;property id=&quot;20307&quot; value=&quot;282&quot;/&gt;&lt;/object&gt;&lt;object type=&quot;3&quot; unique_id=&quot;10008&quot;&gt;&lt;property id=&quot;20148&quot; value=&quot;5&quot;/&gt;&lt;property id=&quot;20300&quot; value=&quot;Slide 5 - &amp;quot;Google.com&amp;quot;&quot;/&gt;&lt;property id=&quot;20307&quot; value=&quot;260&quot;/&gt;&lt;/object&gt;&lt;object type=&quot;3&quot; unique_id=&quot;10009&quot;&gt;&lt;property id=&quot;20148&quot; value=&quot;5&quot;/&gt;&lt;property id=&quot;20300&quot; value=&quot;Slide 6 - &amp;quot;Google Suggest Answers&amp;quot;&quot;/&gt;&lt;property id=&quot;20307&quot; value=&quot;286&quot;/&gt;&lt;/object&gt;&lt;object type=&quot;3&quot; unique_id=&quot;10010&quot;&gt;&lt;property id=&quot;20148&quot; value=&quot;5&quot;/&gt;&lt;property id=&quot;20300&quot; value=&quot;Slide 7 - &amp;quot;Show and Hide Options&amp;quot;&quot;/&gt;&lt;property id=&quot;20307&quot; value=&quot;257&quot;/&gt;&lt;/object&gt;&lt;object type=&quot;3&quot; unique_id=&quot;10011&quot;&gt;&lt;property id=&quot;20148&quot; value=&quot;5&quot;/&gt;&lt;property id=&quot;20300&quot; value=&quot;Slide 8 - &amp;quot;Show Options&amp;quot;&quot;/&gt;&lt;property id=&quot;20307&quot; value=&quot;258&quot;/&gt;&lt;/object&gt;&lt;object type=&quot;3&quot; unique_id=&quot;10012&quot;&gt;&lt;property id=&quot;20148&quot; value=&quot;5&quot;/&gt;&lt;property id=&quot;20300&quot; value=&quot;Slide 9 - &amp;quot;Refine Your Searches by Location&amp;quot;&quot;/&gt;&lt;property id=&quot;20307&quot; value=&quot;259&quot;/&gt;&lt;/object&gt;&lt;object type=&quot;3&quot; unique_id=&quot;10013&quot;&gt;&lt;property id=&quot;20148&quot; value=&quot;5&quot;/&gt;&lt;property id=&quot;20300&quot; value=&quot;Slide 10 - &amp;quot;Wonder Wheel&amp;quot;&quot;/&gt;&lt;property id=&quot;20307&quot; value=&quot;261&quot;/&gt;&lt;/object&gt;&lt;object type=&quot;3&quot; unique_id=&quot;10014&quot;&gt;&lt;property id=&quot;20148&quot; value=&quot;5&quot;/&gt;&lt;property id=&quot;20300&quot; value=&quot;Slide 11 - &amp;quot;Timeline&amp;quot;&quot;/&gt;&lt;property id=&quot;20307&quot; value=&quot;262&quot;/&gt;&lt;/object&gt;&lt;object type=&quot;3&quot; unique_id=&quot;10015&quot;&gt;&lt;property id=&quot;20148&quot; value=&quot;5&quot;/&gt;&lt;property id=&quot;20300&quot; value=&quot;Slide 12 - &amp;quot;Additional Options&amp;quot;&quot;/&gt;&lt;property id=&quot;20307&quot; value=&quot;263&quot;/&gt;&lt;/object&gt;&lt;object type=&quot;3&quot; unique_id=&quot;10016&quot;&gt;&lt;property id=&quot;20148&quot; value=&quot;5&quot;/&gt;&lt;property id=&quot;20300&quot; value=&quot;Slide 13 - &amp;quot;Example: Asking a Question&amp;quot;&quot;/&gt;&lt;property id=&quot;20307&quot; value=&quot;269&quot;/&gt;&lt;/object&gt;&lt;object type=&quot;3&quot; unique_id=&quot;10017&quot;&gt;&lt;property id=&quot;20148&quot; value=&quot;5&quot;/&gt;&lt;property id=&quot;20300&quot; value=&quot;Slide 14 - &amp;quot;Show Options at Other Google Sites&amp;quot;&quot;/&gt;&lt;property id=&quot;20307&quot; value=&quot;278&quot;/&gt;&lt;/object&gt;&lt;object type=&quot;3&quot; unique_id=&quot;10018&quot;&gt;&lt;property id=&quot;20148&quot; value=&quot;5&quot;/&gt;&lt;property id=&quot;20300&quot; value=&quot;Slide 15 - &amp;quot;Google Image Swirl&amp;quot;&quot;/&gt;&lt;property id=&quot;20307&quot; value=&quot;288&quot;/&gt;&lt;/object&gt;&lt;object type=&quot;3&quot; unique_id=&quot;10019&quot;&gt;&lt;property id=&quot;20148&quot; value=&quot;5&quot;/&gt;&lt;property id=&quot;20300&quot; value=&quot;Slide 16 - &amp;quot;Lock Safe Search&amp;quot;&quot;/&gt;&lt;property id=&quot;20307&quot; value=&quot;289&quot;/&gt;&lt;/object&gt;&lt;object type=&quot;3&quot; unique_id=&quot;10020&quot;&gt;&lt;property id=&quot;20148&quot; value=&quot;5&quot;/&gt;&lt;property id=&quot;20300&quot; value=&quot;Slide 17 - &amp;quot;Checking that Safe Search is on&amp;quot;&quot;/&gt;&lt;property id=&quot;20307&quot; value=&quot;290&quot;/&gt;&lt;/object&gt;&lt;object type=&quot;3&quot; unique_id=&quot;10021&quot;&gt;&lt;property id=&quot;20148&quot; value=&quot;5&quot;/&gt;&lt;property id=&quot;20300&quot; value=&quot;Slide 18 - &amp;quot;Google news&amp;quot;&quot;/&gt;&lt;property id=&quot;20307&quot; value=&quot;283&quot;/&gt;&lt;/object&gt;&lt;object type=&quot;3&quot; unique_id=&quot;10022&quot;&gt;&lt;property id=&quot;20148&quot; value=&quot;5&quot;/&gt;&lt;property id=&quot;20300&quot; value=&quot;Slide 19 - &amp;quot;Google Fast Flip&amp;quot;&quot;/&gt;&lt;property id=&quot;20307&quot; value=&quot;284&quot;/&gt;&lt;/object&gt;&lt;object type=&quot;3&quot; unique_id=&quot;10023&quot;&gt;&lt;property id=&quot;20148&quot; value=&quot;5&quot;/&gt;&lt;property id=&quot;20300&quot; value=&quot;Slide 20 - &amp;quot;Google buzz&amp;quot;&quot;/&gt;&lt;property id=&quot;20307&quot; value=&quot;266&quot;/&gt;&lt;/object&gt;&lt;object type=&quot;3&quot; unique_id=&quot;10024&quot;&gt;&lt;property id=&quot;20148&quot; value=&quot;5&quot;/&gt;&lt;property id=&quot;20300&quot; value=&quot;Slide 21 - &amp;quot;Google Buzz&amp;quot;&quot;/&gt;&lt;property id=&quot;20307&quot; value=&quot;267&quot;/&gt;&lt;/object&gt;&lt;object type=&quot;3&quot; unique_id=&quot;10025&quot;&gt;&lt;property id=&quot;20148&quot; value=&quot;5&quot;/&gt;&lt;property id=&quot;20300&quot; value=&quot;Slide 22 - &amp;quot;Neutering or Disabling Buzz&amp;quot;&quot;/&gt;&lt;property id=&quot;20307&quot; value=&quot;268&quot;/&gt;&lt;/object&gt;&lt;object type=&quot;3&quot; unique_id=&quot;10026&quot;&gt;&lt;property id=&quot;20148&quot; value=&quot;5&quot;/&gt;&lt;property id=&quot;20300&quot; value=&quot;Slide 23 - &amp;quot;Google chrome&amp;quot;&quot;/&gt;&lt;property id=&quot;20307&quot; value=&quot;271&quot;/&gt;&lt;/object&gt;&lt;object type=&quot;3&quot; unique_id=&quot;10027&quot;&gt;&lt;property id=&quot;20148&quot; value=&quot;5&quot;/&gt;&lt;property id=&quot;20300&quot; value=&quot;Slide 24 - &amp;quot;google.com/chrome&amp;quot;&quot;/&gt;&lt;property id=&quot;20307&quot; value=&quot;273&quot;/&gt;&lt;/object&gt;&lt;object type=&quot;3&quot; unique_id=&quot;10028&quot;&gt;&lt;property id=&quot;20148&quot; value=&quot;5&quot;/&gt;&lt;property id=&quot;20300&quot; value=&quot;Slide 25 - &amp;quot;Youtube&amp;quot;&quot;/&gt;&lt;property id=&quot;20307&quot; value=&quot;274&quot;/&gt;&lt;/object&gt;&lt;object type=&quot;3&quot; unique_id=&quot;10029&quot;&gt;&lt;property id=&quot;20148&quot; value=&quot;5&quot;/&gt;&lt;property id=&quot;20300&quot; value=&quot;Slide 26 - &amp;quot;YouTube Music Discovery&amp;quot;&quot;/&gt;&lt;property id=&quot;20307&quot; value=&quot;276&quot;/&gt;&lt;/object&gt;&lt;object type=&quot;3&quot; unique_id=&quot;10030&quot;&gt;&lt;property id=&quot;20148&quot; value=&quot;5&quot;/&gt;&lt;property id=&quot;20300&quot; value=&quot;Slide 27 - &amp;quot;YouTube HTML5 Beta&amp;quot;&quot;/&gt;&lt;property id=&quot;20307&quot; value=&quot;277&quot;/&gt;&lt;/object&gt;&lt;object type=&quot;3&quot; unique_id=&quot;10031&quot;&gt;&lt;property id=&quot;20148&quot; value=&quot;5&quot;/&gt;&lt;property id=&quot;20300&quot; value=&quot;Slide 28 - &amp;quot;YouTube Feather Beta&amp;quot;&quot;/&gt;&lt;property id=&quot;20307&quot; value=&quot;287&quot;/&gt;&lt;/object&gt;&lt;object type=&quot;3&quot; unique_id=&quot;10032&quot;&gt;&lt;property id=&quot;20148&quot; value=&quot;5&quot;/&gt;&lt;property id=&quot;20300&quot; value=&quot;Slide 29 - &amp;quot;Google code And apps&amp;quot;&quot;/&gt;&lt;property id=&quot;20307&quot; value=&quot;279&quot;/&gt;&lt;/object&gt;&lt;object type=&quot;3&quot; unique_id=&quot;10033&quot;&gt;&lt;property id=&quot;20148&quot; value=&quot;5&quot;/&gt;&lt;property id=&quot;20300&quot; value=&quot;Slide 30 - &amp;quot;Google Public DNS&amp;quot;&quot;/&gt;&lt;property id=&quot;20307&quot; value=&quot;280&quot;/&gt;&lt;/object&gt;&lt;object type=&quot;3&quot; unique_id=&quot;10034&quot;&gt;&lt;property id=&quot;20148&quot; value=&quot;5&quot;/&gt;&lt;property id=&quot;20300&quot; value=&quot;Slide 31 - &amp;quot;Google Moderator&amp;quot;&quot;/&gt;&lt;property id=&quot;20307&quot; value=&quot;281&quot;/&gt;&lt;/object&gt;&lt;object type=&quot;3&quot; unique_id=&quot;10035&quot;&gt;&lt;property id=&quot;20148&quot; value=&quot;5&quot;/&gt;&lt;property id=&quot;20300&quot; value=&quot;Slide 32 - &amp;quot;Autocomplete Me&amp;quot;&quot;/&gt;&lt;property id=&quot;20307&quot; value=&quot;285&quot;/&gt;&lt;/object&gt;&lt;object type=&quot;3&quot; unique_id=&quot;10036&quot;&gt;&lt;property id=&quot;20148&quot; value=&quot;5&quot;/&gt;&lt;property id=&quot;20300&quot; value=&quot;Slide 33 - &amp;quot;Google Goggles (for Android)&amp;quot;&quot;/&gt;&lt;property id=&quot;20307&quot; value=&quot;265&quot;/&gt;&lt;/object&gt;&lt;object type=&quot;3&quot; unique_id=&quot;10037&quot;&gt;&lt;property id=&quot;20148&quot; value=&quot;5&quot;/&gt;&lt;property id=&quot;20300&quot; value=&quot;Slide 34 - &amp;quot;Old (but cool) stuff&amp;quot;&quot;/&gt;&lt;property id=&quot;20307&quot; value=&quot;294&quot;/&gt;&lt;/object&gt;&lt;object type=&quot;3&quot; unique_id=&quot;10038&quot;&gt;&lt;property id=&quot;20148&quot; value=&quot;5&quot;/&gt;&lt;property id=&quot;20300&quot; value=&quot;Slide 35 - &amp;quot;LIFE Photo Archive&amp;quot;&quot;/&gt;&lt;property id=&quot;20307&quot; value=&quot;295&quot;/&gt;&lt;/object&gt;&lt;object type=&quot;3&quot; unique_id=&quot;10039&quot;&gt;&lt;property id=&quot;20148&quot; value=&quot;5&quot;/&gt;&lt;property id=&quot;20300&quot; value=&quot;Slide 36 - &amp;quot;Google Dictionary&amp;quot;&quot;/&gt;&lt;property id=&quot;20307&quot; value=&quot;297&quot;/&gt;&lt;/object&gt;&lt;object type=&quot;3&quot; unique_id=&quot;10040&quot;&gt;&lt;property id=&quot;20148&quot; value=&quot;5&quot;/&gt;&lt;property id=&quot;20300&quot; value=&quot;Slide 37 - &amp;quot;Google Help&amp;quot;&quot;/&gt;&lt;property id=&quot;20307&quot; value=&quot;296&quot;/&gt;&lt;/object&gt;&lt;object type=&quot;3&quot; unique_id=&quot;10041&quot;&gt;&lt;property id=&quot;20148&quot; value=&quot;5&quot;/&gt;&lt;property id=&quot;20300&quot; value=&quot;Slide 38 - &amp;quot;Looking back and keeping up&amp;quot;&quot;/&gt;&lt;property id=&quot;20307&quot; value=&quot;292&quot;/&gt;&lt;/object&gt;&lt;object type=&quot;3&quot; unique_id=&quot;10042&quot;&gt;&lt;property id=&quot;20148&quot; value=&quot;5&quot;/&gt;&lt;property id=&quot;20300&quot; value=&quot;Slide 39&quot;/&gt;&lt;property id=&quot;20307&quot; value=&quot;302&quot;/&gt;&lt;/object&gt;&lt;object type=&quot;3&quot; unique_id=&quot;10043&quot;&gt;&lt;property id=&quot;20148&quot; value=&quot;5&quot;/&gt;&lt;property id=&quot;20300&quot; value=&quot;Slide 40 - &amp;quot;Google Announcements&amp;quot;&quot;/&gt;&lt;property id=&quot;20307&quot; value=&quot;298&quot;/&gt;&lt;/object&gt;&lt;object type=&quot;3&quot; unique_id=&quot;10044&quot;&gt;&lt;property id=&quot;20148&quot; value=&quot;5&quot;/&gt;&lt;property id=&quot;20300&quot; value=&quot;Slide 41 - &amp;quot;Where’s the Handout?&amp;quot;&quot;/&gt;&lt;property id=&quot;20307&quot; value=&quot;299&quot;/&gt;&lt;/object&gt;&lt;object type=&quot;3&quot; unique_id=&quot;10045&quot;&gt;&lt;property id=&quot;20148&quot; value=&quot;5&quot;/&gt;&lt;property id=&quot;20300&quot; value=&quot;Slide 42 - &amp;quot;Keeping up with the Googlebots (2010 Edition)&amp;quot;&quot;/&gt;&lt;property id=&quot;20307&quot; value=&quot;300&quot;/&gt;&lt;/object&gt;&lt;/object&gt;&lt;/object&gt;&lt;/database&gt;"/>
  <p:tag name="SECTOMILLISECCONVERTED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ropIn.p3d 2"/>
  <p:tag name="POWER3D OPTIONS" val="Medium 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ropIn.p3d 2"/>
  <p:tag name="POWER3D OPTIONS" val="Medium 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1322</TotalTime>
  <Words>2222</Words>
  <Application>Microsoft Office PowerPoint</Application>
  <PresentationFormat>On-screen Show (4:3)</PresentationFormat>
  <Paragraphs>243</Paragraphs>
  <Slides>56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Slide 1</vt:lpstr>
      <vt:lpstr>Keeping up with the Googlebots (Spring 2012 Edition)</vt:lpstr>
      <vt:lpstr>Pencils down!</vt:lpstr>
      <vt:lpstr>Google privacy</vt:lpstr>
      <vt:lpstr>Google’s New Privacy Policy</vt:lpstr>
      <vt:lpstr>Google’s New Privacy Policy</vt:lpstr>
      <vt:lpstr>The Way the Internet Works</vt:lpstr>
      <vt:lpstr>Slide 8</vt:lpstr>
      <vt:lpstr>I’m okay with this.</vt:lpstr>
      <vt:lpstr>Google Dashboard</vt:lpstr>
      <vt:lpstr>Google Ads Preferences Manager</vt:lpstr>
      <vt:lpstr>Managing Search Personalization</vt:lpstr>
      <vt:lpstr>Managing Search Personalization</vt:lpstr>
      <vt:lpstr>Google Takeout</vt:lpstr>
      <vt:lpstr>For More Info: Good to Know</vt:lpstr>
      <vt:lpstr>New google SITES</vt:lpstr>
      <vt:lpstr>Google Play</vt:lpstr>
      <vt:lpstr>Google Play (continued)</vt:lpstr>
      <vt:lpstr>Coming Soon (?): Google Drive</vt:lpstr>
      <vt:lpstr>Google Offers</vt:lpstr>
      <vt:lpstr>A Google A Day</vt:lpstr>
      <vt:lpstr>New google features</vt:lpstr>
      <vt:lpstr>Google Preferences</vt:lpstr>
      <vt:lpstr>Google Voice Search (in Chrome)</vt:lpstr>
      <vt:lpstr>Search by Image (in Chrome)</vt:lpstr>
      <vt:lpstr>Advanced Search Has Moved</vt:lpstr>
      <vt:lpstr>Advanced Search Benefits</vt:lpstr>
      <vt:lpstr>Advanced Search: Reading Level</vt:lpstr>
      <vt:lpstr>Recipes</vt:lpstr>
      <vt:lpstr>More Search Tools</vt:lpstr>
      <vt:lpstr>Refine Your Searches by Location</vt:lpstr>
      <vt:lpstr>Additional Options</vt:lpstr>
      <vt:lpstr>Google Verbatim</vt:lpstr>
      <vt:lpstr>Google miscellany</vt:lpstr>
      <vt:lpstr>ChromeVox</vt:lpstr>
      <vt:lpstr>Zygote Body</vt:lpstr>
      <vt:lpstr>Google Doodles and Search Stories</vt:lpstr>
      <vt:lpstr>Google Wallet</vt:lpstr>
      <vt:lpstr>Google Public DNS</vt:lpstr>
      <vt:lpstr>Youtube</vt:lpstr>
      <vt:lpstr>YouTube and Creative Commons</vt:lpstr>
      <vt:lpstr>YouTube HTML5 Beta</vt:lpstr>
      <vt:lpstr>YouTube Leanback</vt:lpstr>
      <vt:lpstr>Old (but cool) stuff</vt:lpstr>
      <vt:lpstr>Google URL Shortener</vt:lpstr>
      <vt:lpstr>Google Moderator</vt:lpstr>
      <vt:lpstr>LIFE Photo Archive</vt:lpstr>
      <vt:lpstr>Google Translate</vt:lpstr>
      <vt:lpstr>Google Help</vt:lpstr>
      <vt:lpstr>Google graveyard</vt:lpstr>
      <vt:lpstr>Requiescat in Pace</vt:lpstr>
      <vt:lpstr>keeping up</vt:lpstr>
      <vt:lpstr>Google Announcements</vt:lpstr>
      <vt:lpstr>Where’s the Handout?</vt:lpstr>
      <vt:lpstr>Keeping up with the Googlebots (Spring 2012 Edition)</vt:lpstr>
      <vt:lpstr>Slide 56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Keeping up with the Googlebots</dc:title>
  <dc:creator>Patrick Douglas Crispen</dc:creator>
  <dc:description>This work is licensed by Patrick Crispen to the public under the Creative Commons Attribution-NonCommercial-Share Alike 3.0 license.  All other rights reserved.</dc:description>
  <cp:lastModifiedBy>Tim Collinwood</cp:lastModifiedBy>
  <cp:revision>190</cp:revision>
  <dcterms:created xsi:type="dcterms:W3CDTF">2010-11-11T00:05:50Z</dcterms:created>
  <dcterms:modified xsi:type="dcterms:W3CDTF">2012-05-11T19:46:42Z</dcterms:modified>
</cp:coreProperties>
</file>